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78" r:id="rId8"/>
    <p:sldId id="275" r:id="rId9"/>
    <p:sldId id="261" r:id="rId10"/>
    <p:sldId id="280" r:id="rId11"/>
    <p:sldId id="281" r:id="rId12"/>
    <p:sldId id="283" r:id="rId13"/>
    <p:sldId id="284" r:id="rId14"/>
    <p:sldId id="279" r:id="rId15"/>
    <p:sldId id="28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09F"/>
    <a:srgbClr val="6A8DEE"/>
    <a:srgbClr val="68ACF0"/>
    <a:srgbClr val="8CAE9A"/>
    <a:srgbClr val="8CA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4" autoAdjust="0"/>
    <p:restoredTop sz="94660"/>
  </p:normalViewPr>
  <p:slideViewPr>
    <p:cSldViewPr>
      <p:cViewPr varScale="1">
        <p:scale>
          <a:sx n="92" d="100"/>
          <a:sy n="92" d="100"/>
        </p:scale>
        <p:origin x="-1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C93CA8-790B-4807-8E66-DA5FEEF43939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D5BF41-2374-45F4-BD3A-63CCCC6D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Intoxication Assessment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31698"/>
            <a:ext cx="69342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Design, Implementation, and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7912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Arial" pitchFamily="34" charset="0"/>
                <a:cs typeface="Arial" pitchFamily="34" charset="0"/>
              </a:rPr>
              <a:t>Adam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Burns and Max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Neumeyer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 Advisor: Aaron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Cass and Joshua Hart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– Math Progression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96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7391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Subjects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“baseline sober state” score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1 – 4 trials depending on subject</a:t>
            </a:r>
          </a:p>
        </p:txBody>
      </p:sp>
    </p:spTree>
    <p:extLst>
      <p:ext uri="{BB962C8B-B14F-4D97-AF65-F5344CB8AC3E}">
        <p14:creationId xmlns:p14="http://schemas.microsoft.com/office/powerpoint/2010/main" val="168613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295400"/>
            <a:ext cx="8839200" cy="541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45039"/>
              </p:ext>
            </p:extLst>
          </p:nvPr>
        </p:nvGraphicFramePr>
        <p:xfrm>
          <a:off x="381000" y="2895600"/>
          <a:ext cx="8458198" cy="1275955"/>
        </p:xfrm>
        <a:graphic>
          <a:graphicData uri="http://schemas.openxmlformats.org/drawingml/2006/table">
            <a:tbl>
              <a:tblPr/>
              <a:tblGrid>
                <a:gridCol w="1990165"/>
                <a:gridCol w="1470990"/>
                <a:gridCol w="1990165"/>
                <a:gridCol w="797078"/>
                <a:gridCol w="976764"/>
                <a:gridCol w="616518"/>
                <a:gridCol w="616518"/>
              </a:tblGrid>
              <a:tr h="2270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Coefficients</a:t>
                      </a:r>
                      <a:r>
                        <a:rPr lang="en-US" sz="1600" b="1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11351" marR="11351" marT="11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482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11351" marR="11351" marT="11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Unstandardized Coefficients</a:t>
                      </a:r>
                    </a:p>
                  </a:txBody>
                  <a:tcPr marL="11351" marR="11351" marT="11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Standardized Coefficients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Sig.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11351" marR="11351" marT="11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Std. Error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Beta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61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351" marR="11351" marT="11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(Constant)</a:t>
                      </a:r>
                    </a:p>
                  </a:txBody>
                  <a:tcPr marL="11351" marR="11351" marT="1135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.329</a:t>
                      </a:r>
                    </a:p>
                  </a:txBody>
                  <a:tcPr marL="11351" marR="11351" marT="11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.134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351" marR="11351" marT="11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2.455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.024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</a:t>
                      </a:r>
                    </a:p>
                  </a:txBody>
                  <a:tcPr marL="11351" marR="11351" marT="1135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-7.152</a:t>
                      </a:r>
                    </a:p>
                  </a:txBody>
                  <a:tcPr marL="11351" marR="11351" marT="11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1.953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-.643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-3.663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.002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41908"/>
              </p:ext>
            </p:extLst>
          </p:nvPr>
        </p:nvGraphicFramePr>
        <p:xfrm>
          <a:off x="380999" y="4419600"/>
          <a:ext cx="8458202" cy="891540"/>
        </p:xfrm>
        <a:graphic>
          <a:graphicData uri="http://schemas.openxmlformats.org/drawingml/2006/table">
            <a:tbl>
              <a:tblPr/>
              <a:tblGrid>
                <a:gridCol w="1758088"/>
                <a:gridCol w="1882676"/>
                <a:gridCol w="2547150"/>
                <a:gridCol w="1135144"/>
                <a:gridCol w="1135144"/>
              </a:tblGrid>
              <a:tr h="254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Model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Summary</a:t>
                      </a:r>
                      <a:r>
                        <a:rPr lang="en-US" sz="1600" b="1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 Square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Adjusted R Square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Std. Error of the Estimate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.643</a:t>
                      </a:r>
                      <a:r>
                        <a:rPr lang="en-US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.414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.383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.45593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9876"/>
              </p:ext>
            </p:extLst>
          </p:nvPr>
        </p:nvGraphicFramePr>
        <p:xfrm>
          <a:off x="381000" y="1447800"/>
          <a:ext cx="8458202" cy="1275955"/>
        </p:xfrm>
        <a:graphic>
          <a:graphicData uri="http://schemas.openxmlformats.org/drawingml/2006/table">
            <a:tbl>
              <a:tblPr/>
              <a:tblGrid>
                <a:gridCol w="1567188"/>
                <a:gridCol w="1567188"/>
                <a:gridCol w="2120312"/>
                <a:gridCol w="944922"/>
                <a:gridCol w="944922"/>
                <a:gridCol w="656835"/>
                <a:gridCol w="656835"/>
              </a:tblGrid>
              <a:tr h="2270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ANOVA</a:t>
                      </a:r>
                      <a:r>
                        <a:rPr lang="en-US" sz="1600" b="1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11351" marR="11351" marT="11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11351" marR="11351" marT="11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 of Squares</a:t>
                      </a:r>
                    </a:p>
                  </a:txBody>
                  <a:tcPr marL="11351" marR="11351" marT="11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 Square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Sig.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351" marR="11351" marT="11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Regression</a:t>
                      </a:r>
                    </a:p>
                  </a:txBody>
                  <a:tcPr marL="11351" marR="11351" marT="1135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2.789</a:t>
                      </a:r>
                    </a:p>
                  </a:txBody>
                  <a:tcPr marL="11351" marR="11351" marT="11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2.789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13.419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.002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1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11351" marR="11351" marT="1135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3.950</a:t>
                      </a:r>
                    </a:p>
                  </a:txBody>
                  <a:tcPr marL="11351" marR="11351" marT="11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.208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351" marR="11351" marT="11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351" marR="11351" marT="11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1351" marR="11351" marT="1135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6.739</a:t>
                      </a:r>
                    </a:p>
                  </a:txBody>
                  <a:tcPr marL="11351" marR="11351" marT="11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1351" marR="11351" marT="11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351" marR="11351" marT="11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351" marR="11351" marT="11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351" marR="11351" marT="11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32233"/>
              </p:ext>
            </p:extLst>
          </p:nvPr>
        </p:nvGraphicFramePr>
        <p:xfrm>
          <a:off x="2895600" y="5410200"/>
          <a:ext cx="3340100" cy="855980"/>
        </p:xfrm>
        <a:graphic>
          <a:graphicData uri="http://schemas.openxmlformats.org/drawingml/2006/table">
            <a:tbl>
              <a:tblPr/>
              <a:tblGrid>
                <a:gridCol w="1612900"/>
                <a:gridCol w="1727200"/>
              </a:tblGrid>
              <a:tr h="228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Reliability Statistics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Cronbach's Alpha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 of Items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.754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03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3442" r="14379" b="6084"/>
          <a:stretch/>
        </p:blipFill>
        <p:spPr bwMode="auto">
          <a:xfrm>
            <a:off x="1676400" y="1524000"/>
            <a:ext cx="6934200" cy="46516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63246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Blood Alcohol Content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1594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Standardized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Score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676400"/>
            <a:ext cx="170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</a:t>
            </a:r>
            <a:r>
              <a:rPr lang="en-US" b="1" baseline="30000" dirty="0" smtClean="0">
                <a:solidFill>
                  <a:srgbClr val="FF0000"/>
                </a:solidFill>
              </a:rPr>
              <a:t>2 </a:t>
            </a:r>
            <a:r>
              <a:rPr lang="en-US" b="1" dirty="0" smtClean="0">
                <a:solidFill>
                  <a:srgbClr val="FF0000"/>
                </a:solidFill>
              </a:rPr>
              <a:t>Linear = .41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1-10-18 at 11.33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3977" r="70175" b="41930"/>
          <a:stretch/>
        </p:blipFill>
        <p:spPr>
          <a:xfrm>
            <a:off x="1066800" y="838200"/>
            <a:ext cx="1526957" cy="1219200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4733" r="17851"/>
          <a:stretch/>
        </p:blipFill>
        <p:spPr bwMode="auto">
          <a:xfrm>
            <a:off x="609600" y="2057400"/>
            <a:ext cx="2667000" cy="683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Oval 35"/>
          <p:cNvSpPr/>
          <p:nvPr/>
        </p:nvSpPr>
        <p:spPr>
          <a:xfrm>
            <a:off x="0" y="4572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83726" y="4572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42" b="30864"/>
          <a:stretch/>
        </p:blipFill>
        <p:spPr bwMode="auto">
          <a:xfrm>
            <a:off x="6248400" y="838200"/>
            <a:ext cx="137160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93" b="25432"/>
          <a:stretch/>
        </p:blipFill>
        <p:spPr bwMode="auto">
          <a:xfrm>
            <a:off x="6781800" y="2819400"/>
            <a:ext cx="11430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Oval 39"/>
          <p:cNvSpPr/>
          <p:nvPr/>
        </p:nvSpPr>
        <p:spPr>
          <a:xfrm>
            <a:off x="5486400" y="27432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6" b="14815"/>
          <a:stretch/>
        </p:blipFill>
        <p:spPr bwMode="auto">
          <a:xfrm>
            <a:off x="7315200" y="1524000"/>
            <a:ext cx="1371600" cy="109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22" b="54310"/>
          <a:stretch/>
        </p:blipFill>
        <p:spPr bwMode="auto">
          <a:xfrm>
            <a:off x="7162800" y="4800600"/>
            <a:ext cx="1066799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2377" b="54297"/>
          <a:stretch/>
        </p:blipFill>
        <p:spPr bwMode="auto">
          <a:xfrm>
            <a:off x="6324600" y="4343400"/>
            <a:ext cx="1060573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Oval 43"/>
          <p:cNvSpPr/>
          <p:nvPr/>
        </p:nvSpPr>
        <p:spPr>
          <a:xfrm>
            <a:off x="3505200" y="2438400"/>
            <a:ext cx="2057400" cy="20574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Screen Shot 2011-10-18 at 11.33.59 A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41462" r="57018" b="45205"/>
          <a:stretch/>
        </p:blipFill>
        <p:spPr>
          <a:xfrm>
            <a:off x="3886200" y="3200400"/>
            <a:ext cx="1323474" cy="571500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0" y="28194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1143000" cy="11842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791200" y="2209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Fine Muscle Control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84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Reaction Time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9000" y="2819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Blurred Vision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3400" y="990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Problem Solving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9200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Memory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71600" y="4419600"/>
            <a:ext cx="1106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1981200" y="4572000"/>
            <a:ext cx="685800" cy="6858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&quot;No&quot; Symbol 30"/>
          <p:cNvSpPr/>
          <p:nvPr/>
        </p:nvSpPr>
        <p:spPr>
          <a:xfrm>
            <a:off x="6553200" y="2667000"/>
            <a:ext cx="1600200" cy="1600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7239000" y="1219200"/>
            <a:ext cx="1600200" cy="1600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6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pic>
        <p:nvPicPr>
          <p:cNvPr id="5" name="Content Placeholder 4" descr="Screen Shot 2012-02-22 at 3.34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 t="6832" r="27734" b="12209"/>
          <a:stretch/>
        </p:blipFill>
        <p:spPr>
          <a:xfrm>
            <a:off x="2971800" y="1295400"/>
            <a:ext cx="3276600" cy="5430982"/>
          </a:xfrm>
        </p:spPr>
      </p:pic>
    </p:spTree>
    <p:extLst>
      <p:ext uri="{BB962C8B-B14F-4D97-AF65-F5344CB8AC3E}">
        <p14:creationId xmlns:p14="http://schemas.microsoft.com/office/powerpoint/2010/main" val="38782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" y="2057400"/>
            <a:ext cx="8991600" cy="201136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0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3429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 it safe to get behind the wheel of a car?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Which drink is one too many?</a:t>
            </a:r>
          </a:p>
          <a:p>
            <a:pPr marL="13716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09" r="6299"/>
          <a:stretch/>
        </p:blipFill>
        <p:spPr>
          <a:xfrm>
            <a:off x="3961620" y="3276600"/>
            <a:ext cx="4549369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86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Breathalyzer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4241800" cy="5086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16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 Calculator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6" t="38025" r="15895" b="29379"/>
          <a:stretch/>
        </p:blipFill>
        <p:spPr bwMode="auto">
          <a:xfrm>
            <a:off x="0" y="1676400"/>
            <a:ext cx="91440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077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Both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dirty="0" smtClean="0"/>
              <a:t>Wouldn’t it be nice...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92" r="17515"/>
          <a:stretch/>
        </p:blipFill>
        <p:spPr>
          <a:xfrm>
            <a:off x="304800" y="3124200"/>
            <a:ext cx="1279073" cy="24116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6" t="38025" r="15895" b="29379"/>
          <a:stretch/>
        </p:blipFill>
        <p:spPr bwMode="auto">
          <a:xfrm>
            <a:off x="2971800" y="3429000"/>
            <a:ext cx="3962399" cy="179070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us 6"/>
          <p:cNvSpPr/>
          <p:nvPr/>
        </p:nvSpPr>
        <p:spPr>
          <a:xfrm>
            <a:off x="1828800" y="3886200"/>
            <a:ext cx="914400" cy="914400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7086600" y="3886200"/>
            <a:ext cx="685800" cy="838200"/>
          </a:xfrm>
          <a:prstGeom prst="mathEqua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3276600"/>
            <a:ext cx="11604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1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60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Effects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Memory  </a:t>
            </a:r>
          </a:p>
          <a:p>
            <a:r>
              <a:rPr lang="en-US" dirty="0" smtClean="0"/>
              <a:t>Problem solving </a:t>
            </a:r>
          </a:p>
          <a:p>
            <a:r>
              <a:rPr lang="en-US" dirty="0" smtClean="0"/>
              <a:t>Fine muscle control </a:t>
            </a:r>
            <a:endParaRPr lang="en-US" dirty="0"/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Reaction time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14800"/>
            <a:ext cx="3352800" cy="25146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97661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10-18 at 11.33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3977" r="70175" b="41930"/>
          <a:stretch/>
        </p:blipFill>
        <p:spPr>
          <a:xfrm>
            <a:off x="1066800" y="838200"/>
            <a:ext cx="1526957" cy="12192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4733" r="17851"/>
          <a:stretch/>
        </p:blipFill>
        <p:spPr bwMode="auto">
          <a:xfrm>
            <a:off x="609600" y="2057400"/>
            <a:ext cx="2667000" cy="683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0" y="4572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3726" y="4572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42" b="30864"/>
          <a:stretch/>
        </p:blipFill>
        <p:spPr bwMode="auto">
          <a:xfrm>
            <a:off x="6248400" y="838200"/>
            <a:ext cx="137160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Oval 15"/>
          <p:cNvSpPr/>
          <p:nvPr/>
        </p:nvSpPr>
        <p:spPr>
          <a:xfrm>
            <a:off x="5486400" y="27432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6" b="14815"/>
          <a:stretch/>
        </p:blipFill>
        <p:spPr bwMode="auto">
          <a:xfrm>
            <a:off x="7315200" y="1524000"/>
            <a:ext cx="1371600" cy="109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22" b="54310"/>
          <a:stretch/>
        </p:blipFill>
        <p:spPr bwMode="auto">
          <a:xfrm>
            <a:off x="7162800" y="4800600"/>
            <a:ext cx="1066799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2377" b="54297"/>
          <a:stretch/>
        </p:blipFill>
        <p:spPr bwMode="auto">
          <a:xfrm>
            <a:off x="6324600" y="4343400"/>
            <a:ext cx="1060573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al 19"/>
          <p:cNvSpPr/>
          <p:nvPr/>
        </p:nvSpPr>
        <p:spPr>
          <a:xfrm>
            <a:off x="3505200" y="2438400"/>
            <a:ext cx="2057400" cy="20574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creen Shot 2011-10-18 at 11.33.59 A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41462" r="57018" b="45205"/>
          <a:stretch/>
        </p:blipFill>
        <p:spPr>
          <a:xfrm>
            <a:off x="3886200" y="3200400"/>
            <a:ext cx="1323474" cy="5715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0" y="2819400"/>
            <a:ext cx="3657600" cy="36576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1143000" cy="11842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91200" y="2209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Fine Muscle Control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Reaction Time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2819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Blurred Vision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990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Problem Solving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Memory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1600" y="4419600"/>
            <a:ext cx="11067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93" b="25432"/>
          <a:stretch/>
        </p:blipFill>
        <p:spPr bwMode="auto">
          <a:xfrm>
            <a:off x="6781800" y="2819400"/>
            <a:ext cx="11430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209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 smtClean="0"/>
          </a:p>
          <a:p>
            <a:pPr lvl="1"/>
            <a:r>
              <a:rPr lang="en-US" dirty="0" smtClean="0"/>
              <a:t>Evaluate </a:t>
            </a:r>
            <a:r>
              <a:rPr lang="en-US" dirty="0"/>
              <a:t>prototypes/ develop eqn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9 prototype tests</a:t>
            </a:r>
          </a:p>
          <a:p>
            <a:pPr lvl="1"/>
            <a:r>
              <a:rPr lang="en-US" dirty="0" smtClean="0"/>
              <a:t>4 Java</a:t>
            </a:r>
          </a:p>
          <a:p>
            <a:pPr lvl="1"/>
            <a:r>
              <a:rPr lang="en-US" dirty="0" smtClean="0"/>
              <a:t>5 physical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otFollowVid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399" r="11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25608</TotalTime>
  <Words>257</Words>
  <Application>Microsoft Macintosh PowerPoint</Application>
  <PresentationFormat>On-screen Show (4:3)</PresentationFormat>
  <Paragraphs>131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Mobile Intoxication Assessment tool</vt:lpstr>
      <vt:lpstr>Introduction</vt:lpstr>
      <vt:lpstr>Breathalyzer</vt:lpstr>
      <vt:lpstr>BAC Calculator</vt:lpstr>
      <vt:lpstr>Best of Both Worlds</vt:lpstr>
      <vt:lpstr>Measuring Effects of Alcohol</vt:lpstr>
      <vt:lpstr>PowerPoint Presentation</vt:lpstr>
      <vt:lpstr>Experiment Design</vt:lpstr>
      <vt:lpstr>PowerPoint Presentation</vt:lpstr>
      <vt:lpstr>Physical – Math Progression</vt:lpstr>
      <vt:lpstr>Data Collection</vt:lpstr>
      <vt:lpstr>Results</vt:lpstr>
      <vt:lpstr>Results</vt:lpstr>
      <vt:lpstr>PowerPoint Presentation</vt:lpstr>
      <vt:lpstr>Current Status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T61 User</dc:creator>
  <cp:lastModifiedBy>Adam Burns</cp:lastModifiedBy>
  <cp:revision>187</cp:revision>
  <dcterms:created xsi:type="dcterms:W3CDTF">2011-05-23T20:02:57Z</dcterms:created>
  <dcterms:modified xsi:type="dcterms:W3CDTF">2012-02-24T17:15:10Z</dcterms:modified>
</cp:coreProperties>
</file>